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89750" cy="1002188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4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6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68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84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38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66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47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73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69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61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6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C5D97-7E15-455A-BCA9-6FB7A5E9EB9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0DAB5-6574-495A-9AE2-5484E217A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51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6.bordeaux-aquitaine.inrae.fr/biogeco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262623"/>
              </p:ext>
            </p:extLst>
          </p:nvPr>
        </p:nvGraphicFramePr>
        <p:xfrm>
          <a:off x="59300" y="33684"/>
          <a:ext cx="1970788" cy="805761"/>
        </p:xfrm>
        <a:graphic>
          <a:graphicData uri="http://schemas.openxmlformats.org/drawingml/2006/table">
            <a:tbl>
              <a:tblPr/>
              <a:tblGrid>
                <a:gridCol w="1970788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8663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237212">
                <a:tc>
                  <a:txBody>
                    <a:bodyPr/>
                    <a:lstStyle/>
                    <a:p>
                      <a:r>
                        <a:rPr lang="fr-FR" sz="800" b="0" i="0" dirty="0">
                          <a:latin typeface="+mn-lt"/>
                        </a:rPr>
                        <a:t>Christophe Plomion (DR) DU</a:t>
                      </a:r>
                    </a:p>
                    <a:p>
                      <a:r>
                        <a:rPr lang="fr-FR" sz="800" i="0" strike="noStrike" dirty="0">
                          <a:latin typeface="+mn-lt"/>
                        </a:rPr>
                        <a:t>Virgil Fievet (MC) DUA</a:t>
                      </a:r>
                    </a:p>
                    <a:p>
                      <a:r>
                        <a:rPr lang="fr-FR" sz="800" i="0" strike="noStrike" dirty="0">
                          <a:latin typeface="+mn-lt"/>
                        </a:rPr>
                        <a:t>Frédéric</a:t>
                      </a:r>
                      <a:r>
                        <a:rPr lang="fr-FR" sz="800" i="0" strike="noStrike" baseline="0" dirty="0">
                          <a:latin typeface="+mn-lt"/>
                        </a:rPr>
                        <a:t> Revers (CR) DUA</a:t>
                      </a:r>
                    </a:p>
                    <a:p>
                      <a:r>
                        <a:rPr lang="fr-FR" sz="800" i="0" strike="noStrike" baseline="0" dirty="0">
                          <a:latin typeface="+mn-lt"/>
                        </a:rPr>
                        <a:t>Myriam Heuertz (DR) DUA</a:t>
                      </a:r>
                      <a:endParaRPr lang="fr-FR" sz="800" i="0" strike="noStrike" dirty="0">
                        <a:latin typeface="+mn-lt"/>
                      </a:endParaRPr>
                    </a:p>
                    <a:p>
                      <a:r>
                        <a:rPr lang="fr-FR" sz="800" i="0" dirty="0">
                          <a:latin typeface="+mn-lt"/>
                        </a:rPr>
                        <a:t>Sandrine Gardet (AI)* Assist. Dir.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</a:tbl>
          </a:graphicData>
        </a:graphic>
      </p:graphicFrame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01689"/>
              </p:ext>
            </p:extLst>
          </p:nvPr>
        </p:nvGraphicFramePr>
        <p:xfrm>
          <a:off x="10211304" y="1976954"/>
          <a:ext cx="1653313" cy="2924175"/>
        </p:xfrm>
        <a:graphic>
          <a:graphicData uri="http://schemas.openxmlformats.org/drawingml/2006/table">
            <a:tbl>
              <a:tblPr/>
              <a:tblGrid>
                <a:gridCol w="1653313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45733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GEMFOR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571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</a:t>
                      </a:r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JP Soularue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Agnès Aubert (TR)*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Thierry Bélouard (Ing.</a:t>
                      </a:r>
                      <a:r>
                        <a:rPr lang="fr-F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MAAF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Cyril Dutech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Cécile Robin (DR)*</a:t>
                      </a:r>
                    </a:p>
                    <a:p>
                      <a:pPr algn="l" fontAlgn="ctr"/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Fanny Robledo-Garcia (IE)*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Méline Saubin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(CR)*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Jean-Paul Soularue (IR)</a:t>
                      </a:r>
                    </a:p>
                    <a:p>
                      <a:pPr algn="l" fontAlgn="ctr"/>
                      <a:r>
                        <a:rPr lang="fr-FR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  <a:endParaRPr lang="fr-FR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Marie Lebourg*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Yannis Clavier*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Youna Douchet*</a:t>
                      </a:r>
                    </a:p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Sukanya Denni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Aurélien Kohler*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Lilou Magnelli*</a:t>
                      </a:r>
                    </a:p>
                    <a:p>
                      <a:pPr algn="l" fontAlgn="ctr"/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Alix Caillaud </a:t>
                      </a:r>
                    </a:p>
                    <a:p>
                      <a:pPr algn="l" fontAlgn="ctr"/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Pierre Lefort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27" name="Tableau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03417"/>
              </p:ext>
            </p:extLst>
          </p:nvPr>
        </p:nvGraphicFramePr>
        <p:xfrm>
          <a:off x="3850702" y="933162"/>
          <a:ext cx="1982010" cy="4454239"/>
        </p:xfrm>
        <a:graphic>
          <a:graphicData uri="http://schemas.openxmlformats.org/drawingml/2006/table">
            <a:tbl>
              <a:tblPr/>
              <a:tblGrid>
                <a:gridCol w="1982010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ECOGERE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6798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ML Benot,</a:t>
                      </a:r>
                      <a:r>
                        <a:rPr lang="fr-FR" sz="1000" b="1" i="0" u="none" strike="noStrike" baseline="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 Le Stradic</a:t>
                      </a:r>
                      <a:endParaRPr lang="fr-FR" sz="10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Didier Alard (PR)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Catherine Bodénès (IR)</a:t>
                      </a:r>
                      <a:endParaRPr lang="fr-FR" sz="1000" b="0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Marie-Lise Benot (MC)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Irene Castañeda González (MC)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Jennifer Dudit (AI)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Sophie Gerber </a:t>
                      </a:r>
                      <a:r>
                        <a:rPr lang="fr-FR" sz="1000" b="0" i="0" u="none" strike="noStrike" baseline="0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(CR)</a:t>
                      </a:r>
                      <a:endParaRPr lang="fr-FR" sz="1000" b="0" i="0" u="none" strike="noStrike" noProof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Olivier Lepais (DR)*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Soizig Le Stradic (CR)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Elsa Massé (AI)</a:t>
                      </a:r>
                      <a:endParaRPr lang="fr-FR" sz="1000" b="0" i="0" u="none" strike="noStrike" kern="1200" noProof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Stéphanie Mariette (CR)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Michel Mench (DR)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Rémy Petit (DR)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Emmanuelle Revardel (MC)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Frédéric Revers (CR)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Gilles Saint-Jean (AI)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Laure Villate (MC)</a:t>
                      </a:r>
                      <a:r>
                        <a:rPr lang="fr-F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</a:p>
                    <a:p>
                      <a:pPr algn="l" fontAlgn="ctr"/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Darian Bolen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Capucine Bouflet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Lola Gogniat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Shaan Lepaul-Picolet 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Louis Quichaud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Yannis Clavier*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Youna Douchet*</a:t>
                      </a:r>
                      <a:endParaRPr lang="fr-FR" sz="1000" b="1" i="0" u="none" strike="noStrike" noProof="1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Bérengère Bailet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Lazaro</a:t>
                      </a:r>
                      <a:r>
                        <a:rPr lang="fr-FR" sz="1000" b="0" i="0" u="none" strike="noStrike" baseline="0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da Silva Carneiro</a:t>
                      </a:r>
                      <a:endParaRPr lang="fr-FR" sz="1000" b="0" i="0" u="none" strike="noStrike" noProof="1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644503"/>
              </p:ext>
            </p:extLst>
          </p:nvPr>
        </p:nvGraphicFramePr>
        <p:xfrm>
          <a:off x="8170216" y="926007"/>
          <a:ext cx="1861826" cy="4000500"/>
        </p:xfrm>
        <a:graphic>
          <a:graphicData uri="http://schemas.openxmlformats.org/drawingml/2006/table">
            <a:tbl>
              <a:tblPr/>
              <a:tblGrid>
                <a:gridCol w="1861826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56436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BIODIV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5643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</a:t>
                      </a:r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 Castagneyrol, H Schimann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15643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Olivier Bonnard (TR)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  <a:tr h="310111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Bastien Castagneyrol (DR)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Arndt Hampe (DR)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Hervé Jactel (DR)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Séverin Jouveau (AI)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Céline Meredieu (CR)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Laure Schillé (CR) janv. 2027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Heidy Schimann (CR)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Inge Van </a:t>
                      </a:r>
                      <a:r>
                        <a:rPr lang="fr-F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Halder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(IE)</a:t>
                      </a:r>
                    </a:p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Tom Barlier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Marie Lebourg*</a:t>
                      </a: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Amal Ennabih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Gustavo Ibrahim Giles Perez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Nattan Plat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Louise Beaufort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 err="1">
                          <a:solidFill>
                            <a:srgbClr val="C00000"/>
                          </a:solidFill>
                        </a:rPr>
                        <a:t>Sterenn</a:t>
                      </a: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sz="1000" b="0" dirty="0" err="1">
                          <a:solidFill>
                            <a:srgbClr val="C00000"/>
                          </a:solidFill>
                        </a:rPr>
                        <a:t>Efflam</a:t>
                      </a: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Vincent Geoffroy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Aurélien Kohler*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Céline Monetti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Lucille </a:t>
                      </a:r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Pretceille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Jean-Baptiste Rivoal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13822"/>
                  </a:ext>
                </a:extLst>
              </a:tr>
            </a:tbl>
          </a:graphicData>
        </a:graphic>
      </p:graphicFrame>
      <p:sp>
        <p:nvSpPr>
          <p:cNvPr id="31" name="ZoneTexte 30"/>
          <p:cNvSpPr txBox="1"/>
          <p:nvPr/>
        </p:nvSpPr>
        <p:spPr>
          <a:xfrm>
            <a:off x="32979" y="6536049"/>
            <a:ext cx="2023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noProof="1"/>
              <a:t>*personnel appartenant à 2 collectifs</a:t>
            </a:r>
          </a:p>
          <a:p>
            <a:r>
              <a:rPr lang="fr-FR" sz="800" noProof="1"/>
              <a:t>** éméritat ou mission</a:t>
            </a: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32468"/>
              </p:ext>
            </p:extLst>
          </p:nvPr>
        </p:nvGraphicFramePr>
        <p:xfrm>
          <a:off x="86859" y="2565029"/>
          <a:ext cx="1525851" cy="1756365"/>
        </p:xfrm>
        <a:graphic>
          <a:graphicData uri="http://schemas.openxmlformats.org/drawingml/2006/table">
            <a:tbl>
              <a:tblPr/>
              <a:tblGrid>
                <a:gridCol w="1525851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97766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PGTB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774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O Lepais, E Guichoux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Christophe Boury (AI)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Emilie Chancerel (IE)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Adline Delcamp (IE)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Zoé Compagnie (AI)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Erwan Guichoux (IR)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Olivier Lepais (DR)*</a:t>
                      </a:r>
                    </a:p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Préscillia Alves Gomes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Déborah Kissi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4633622" y="625934"/>
            <a:ext cx="224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1">
                <a:solidFill>
                  <a:srgbClr val="00B050"/>
                </a:solidFill>
              </a:rPr>
              <a:t>Equipes de Recherche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97425" y="910893"/>
            <a:ext cx="1336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noProof="1">
                <a:solidFill>
                  <a:schemeClr val="accent4">
                    <a:lumMod val="50000"/>
                  </a:schemeClr>
                </a:solidFill>
              </a:rPr>
              <a:t>Plateformes</a:t>
            </a: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57495"/>
              </p:ext>
            </p:extLst>
          </p:nvPr>
        </p:nvGraphicFramePr>
        <p:xfrm>
          <a:off x="78312" y="4354748"/>
          <a:ext cx="1542943" cy="1916935"/>
        </p:xfrm>
        <a:graphic>
          <a:graphicData uri="http://schemas.openxmlformats.org/drawingml/2006/table">
            <a:tbl>
              <a:tblPr/>
              <a:tblGrid>
                <a:gridCol w="1542943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PHENOBOIS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2214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R Burlett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Régis Burlett (IE)*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Gaëlle Capdeville (TR)*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Sylvain Delzon (DR)*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Camille Lepoittevin (IR)*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Frédéric Lagane (AI)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Rime </a:t>
                      </a:r>
                      <a:r>
                        <a:rPr lang="fr-FR" sz="1000" b="0" i="0" u="none" strike="noStrike" baseline="0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Farssi</a:t>
                      </a:r>
                      <a:endParaRPr lang="fr-FR" sz="1000" b="0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Deborah Corso*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Viviane Schell*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 rot="5400000">
            <a:off x="11483041" y="6195420"/>
            <a:ext cx="11977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noProof="1"/>
              <a:t>Version 01.11.2026</a:t>
            </a:r>
          </a:p>
        </p:txBody>
      </p:sp>
      <p:graphicFrame>
        <p:nvGraphicFramePr>
          <p:cNvPr id="25" name="Tableau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88819"/>
              </p:ext>
            </p:extLst>
          </p:nvPr>
        </p:nvGraphicFramePr>
        <p:xfrm>
          <a:off x="86859" y="1221945"/>
          <a:ext cx="1525851" cy="1299165"/>
        </p:xfrm>
        <a:graphic>
          <a:graphicData uri="http://schemas.openxmlformats.org/drawingml/2006/table">
            <a:tbl>
              <a:tblPr/>
              <a:tblGrid>
                <a:gridCol w="1525851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97766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EMERGREEN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774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C Robin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Agnès Aubert (TR)*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 Kleinhentz (IR)*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Cécile Robin (DR)*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Méline Saubin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(CR)*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Laure Villate (MC)</a:t>
                      </a:r>
                      <a:r>
                        <a:rPr lang="fr-F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Lilou Magnelli*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2028"/>
              </p:ext>
            </p:extLst>
          </p:nvPr>
        </p:nvGraphicFramePr>
        <p:xfrm>
          <a:off x="2119579" y="69757"/>
          <a:ext cx="7912463" cy="659130"/>
        </p:xfrm>
        <a:graphic>
          <a:graphicData uri="http://schemas.openxmlformats.org/drawingml/2006/table">
            <a:tbl>
              <a:tblPr/>
              <a:tblGrid>
                <a:gridCol w="7912463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86636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SERVICES COMMUNS</a:t>
                      </a:r>
                    </a:p>
                    <a:p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Gestion administrative(GA), Gestion financière(GF), Ressources Humaines(RH), Communication(C), Formation(F) , Logistique bâtimentaire(LB), Serre(S), Informatique et Numérique(IN) [Infrastructure, réseau, assistance, gestion du parc, serveurs web et bases de données], Achats (A), Véhicules de Service (VS)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Virginie Boucherie (TR)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(GA, VS)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Laura Capaldi (TR)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(GA, GF, A)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Philippe Chaumeil (IR)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(LB, S, IN)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Benjamin Dencausse (AT)*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(S)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François Ehrenmann (IE)*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(IN, C)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Sandrine Gardet (AI)*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(GA, RH, C, F)</a:t>
                      </a:r>
                      <a:r>
                        <a:rPr lang="fr-FR" sz="80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Fabien Polese (TR)</a:t>
                      </a:r>
                      <a:r>
                        <a:rPr lang="fr-FR" sz="800" strike="noStrike" baseline="30000" dirty="0">
                          <a:solidFill>
                            <a:schemeClr val="tx1"/>
                          </a:solidFill>
                        </a:rPr>
                        <a:t>(IN)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Florence Le Pierres (AI)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(GF, GA, A)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Martine Martin-Clotte (AT)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(A, VS)</a:t>
                      </a: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, Léa Peypelut (TR)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(GF, GA, A)</a:t>
                      </a:r>
                      <a:r>
                        <a:rPr lang="fr-FR" sz="800" baseline="0" dirty="0">
                          <a:solidFill>
                            <a:schemeClr val="tx1"/>
                          </a:solidFill>
                        </a:rPr>
                        <a:t>, Franck Salin(IE)</a:t>
                      </a:r>
                      <a:r>
                        <a:rPr lang="fr-FR" sz="800" baseline="30000" dirty="0">
                          <a:solidFill>
                            <a:schemeClr val="tx1"/>
                          </a:solidFill>
                        </a:rPr>
                        <a:t>(LB)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093" y="5475066"/>
            <a:ext cx="1049123" cy="4196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394" y="5255179"/>
            <a:ext cx="767415" cy="19366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340" y="5918021"/>
            <a:ext cx="980876" cy="706937"/>
          </a:xfrm>
          <a:prstGeom prst="rect">
            <a:avLst/>
          </a:prstGeom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120516"/>
              </p:ext>
            </p:extLst>
          </p:nvPr>
        </p:nvGraphicFramePr>
        <p:xfrm>
          <a:off x="10200701" y="87592"/>
          <a:ext cx="1705484" cy="1857375"/>
        </p:xfrm>
        <a:graphic>
          <a:graphicData uri="http://schemas.openxmlformats.org/drawingml/2006/table">
            <a:tbl>
              <a:tblPr/>
              <a:tblGrid>
                <a:gridCol w="1705484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5390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C Burban</a:t>
                      </a:r>
                      <a:r>
                        <a:rPr lang="fr-FR" sz="1000" b="1" i="0" u="none" strike="noStrike" baseline="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P Garnier-Géré</a:t>
                      </a:r>
                      <a:endParaRPr lang="fr-FR" sz="1000" b="1" i="0" u="none" strike="noStrike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Christian Burban (IR)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Pauline Garnier-Géré (CR)</a:t>
                      </a:r>
                    </a:p>
                    <a:p>
                      <a:pPr algn="l" fontAlgn="ctr"/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Myriam</a:t>
                      </a:r>
                      <a:r>
                        <a:rPr lang="fr-FR" sz="1000" b="0" i="0" u="none" strike="noStrike" baseline="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Heuertz (DR)*</a:t>
                      </a:r>
                    </a:p>
                    <a:p>
                      <a:pPr algn="l" fontAlgn="ctr"/>
                      <a:r>
                        <a:rPr lang="fr-FR" sz="1000" b="0" i="0" u="none" strike="noStrike" baseline="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Camille Lepoittevin 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(IR)*</a:t>
                      </a:r>
                      <a:endParaRPr lang="fr-FR" sz="1000" b="0" i="0" u="none" strike="noStrike" baseline="0" noProof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baseline="0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Frédéric Raspail 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(IE)</a:t>
                      </a: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Marie-Gabrielle</a:t>
                      </a: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Harribey*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Laura Martinez-Anton*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David Soulema*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937616"/>
              </p:ext>
            </p:extLst>
          </p:nvPr>
        </p:nvGraphicFramePr>
        <p:xfrm>
          <a:off x="2041196" y="4568528"/>
          <a:ext cx="1705484" cy="2237462"/>
        </p:xfrm>
        <a:graphic>
          <a:graphicData uri="http://schemas.openxmlformats.org/drawingml/2006/table">
            <a:tbl>
              <a:tblPr/>
              <a:tblGrid>
                <a:gridCol w="1705484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DEEPTREE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23721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G Le Provost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Laurent Bouffier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Frédéric Danjon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Alexandre Bosc (IR</a:t>
                      </a:r>
                      <a:r>
                        <a:rPr lang="fr-F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UMR </a:t>
                      </a:r>
                      <a:r>
                        <a:rPr lang="fr-FR" sz="10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Ispa</a:t>
                      </a:r>
                      <a:r>
                        <a:rPr lang="fr-F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François Ehrenmann (IE)*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 Kleinhentz (IR)*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Céline Lalanne (AI)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Grégoire Le Provost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Jean-Charles Leplé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Raphaël Ségura (AI)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Maude Toïgo</a:t>
                      </a:r>
                      <a:r>
                        <a:rPr lang="fr-F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(MC BSA)</a:t>
                      </a: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noProof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Pierre Gastou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43109"/>
              </p:ext>
            </p:extLst>
          </p:nvPr>
        </p:nvGraphicFramePr>
        <p:xfrm>
          <a:off x="10217303" y="4933116"/>
          <a:ext cx="1672279" cy="1582708"/>
        </p:xfrm>
        <a:graphic>
          <a:graphicData uri="http://schemas.openxmlformats.org/drawingml/2006/table">
            <a:tbl>
              <a:tblPr/>
              <a:tblGrid>
                <a:gridCol w="1672279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128458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PLEIADE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14389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resp.  S Labarthe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3349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Jean-Marc Frigerio (IR)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Simon Labarthe (DR)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244715"/>
                  </a:ext>
                </a:extLst>
              </a:tr>
              <a:tr h="73296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fr-F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Franck Salin (IE)</a:t>
                      </a:r>
                    </a:p>
                    <a:p>
                      <a:pPr algn="l" fontAlgn="ctr"/>
                      <a:r>
                        <a:rPr lang="fr-FR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  <a:endParaRPr lang="fr-FR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Sthyve</a:t>
                      </a: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Tatho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Sébastien Raguideau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Félix Roy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579B291C-698F-AEF9-9334-77091A4C7683}"/>
              </a:ext>
            </a:extLst>
          </p:cNvPr>
          <p:cNvSpPr txBox="1"/>
          <p:nvPr/>
        </p:nvSpPr>
        <p:spPr>
          <a:xfrm>
            <a:off x="2711976" y="7363669"/>
            <a:ext cx="61514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endParaRPr lang="fr-FR" sz="1800" b="0" i="0" u="none" strike="noStrike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  <a:p>
            <a:pPr algn="l" fontAlgn="ctr"/>
            <a:endParaRPr lang="fr-FR" sz="1800" b="1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 fontAlgn="ctr"/>
            <a:endParaRPr lang="fr-FR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ctr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769D4EB2-3F73-B0AE-1A5B-ACD0A941E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194291"/>
              </p:ext>
            </p:extLst>
          </p:nvPr>
        </p:nvGraphicFramePr>
        <p:xfrm>
          <a:off x="2055528" y="875493"/>
          <a:ext cx="1705484" cy="3593335"/>
        </p:xfrm>
        <a:graphic>
          <a:graphicData uri="http://schemas.openxmlformats.org/drawingml/2006/table">
            <a:tbl>
              <a:tblPr/>
              <a:tblGrid>
                <a:gridCol w="1705484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2214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S Delzon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Régis Burlett (IE)*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Gaëlle Capdeville (TR)*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Sylvain Delzon (DR)*</a:t>
                      </a:r>
                    </a:p>
                    <a:p>
                      <a:pPr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Annabel Porté (DR)</a:t>
                      </a:r>
                      <a:endParaRPr lang="fr-FR" sz="1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  <a:endParaRPr lang="fr-FR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Daniela N’Do</a:t>
                      </a:r>
                    </a:p>
                    <a:p>
                      <a:pPr algn="l" fontAlgn="ctr"/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Lucas Roger</a:t>
                      </a:r>
                    </a:p>
                    <a:p>
                      <a:pPr algn="l" fontAlgn="ctr"/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Sacha Cardet</a:t>
                      </a:r>
                    </a:p>
                    <a:p>
                      <a:pPr algn="l" fontAlgn="ctr"/>
                      <a:r>
                        <a:rPr lang="fr-FR" sz="1000" b="0" i="0" u="none" strike="noStrike" kern="12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Martin Bidard</a:t>
                      </a: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Shannon Brandt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Thomas</a:t>
                      </a: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Caignard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Deborah Corso*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Guillaume Forget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Alexandre Gonzalez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Maksym</a:t>
                      </a: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Netsvetov</a:t>
                      </a:r>
                    </a:p>
                    <a:p>
                      <a:pPr algn="l" fontAlgn="ctr"/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Yuliia</a:t>
                      </a: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0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Prokopuk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Viviane Schell*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Yann Bresson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Maxime Faucheux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CC068995-C36A-842D-0D3C-170FD34C8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030788"/>
              </p:ext>
            </p:extLst>
          </p:nvPr>
        </p:nvGraphicFramePr>
        <p:xfrm>
          <a:off x="5935759" y="933162"/>
          <a:ext cx="2064339" cy="4507735"/>
        </p:xfrm>
        <a:graphic>
          <a:graphicData uri="http://schemas.openxmlformats.org/drawingml/2006/table">
            <a:tbl>
              <a:tblPr/>
              <a:tblGrid>
                <a:gridCol w="2064339">
                  <a:extLst>
                    <a:ext uri="{9D8B030D-6E8A-4147-A177-3AD203B41FA5}">
                      <a16:colId xmlns:a16="http://schemas.microsoft.com/office/drawing/2014/main" val="16306702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E4E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103269"/>
                  </a:ext>
                </a:extLst>
              </a:tr>
              <a:tr h="22148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resp. S González-Martínez, L Duvaux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70971"/>
                  </a:ext>
                </a:extLst>
              </a:tr>
              <a:tr h="22396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Marta 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Benito-Garz</a:t>
                      </a:r>
                      <a:r>
                        <a:rPr lang="en-GB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ó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(DR)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Benjamin Brachi (CR)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Benjamin Dencausse (AT)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Ludovic Duvaux (IR)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Virgil Fievet (MC)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Santiago 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Gonz</a:t>
                      </a:r>
                      <a:r>
                        <a:rPr lang="fr-FR" sz="1000" b="0" noProof="1">
                          <a:latin typeface="+mn-lt"/>
                        </a:rPr>
                        <a:t>á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lez-Mart</a:t>
                      </a:r>
                      <a:r>
                        <a:rPr lang="fr-FR" sz="1000" b="0" noProof="1">
                          <a:latin typeface="+mn-lt"/>
                        </a:rPr>
                        <a:t>í</a:t>
                      </a:r>
                      <a:r>
                        <a:rPr lang="fr-FR" sz="1000" b="0" i="0" u="none" strike="noStrike" noProof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nez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(DR)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Myriam Heuertz (DR)*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Antoine Kremer (DR)**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Océane Leterrier (TR)</a:t>
                      </a:r>
                      <a:endParaRPr lang="fr-F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Christophe Plomion (DR)</a:t>
                      </a:r>
                    </a:p>
                    <a:p>
                      <a:pPr algn="l" fontAlgn="ctr"/>
                      <a:r>
                        <a:rPr lang="fr-FR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Doctorant.e.s</a:t>
                      </a:r>
                      <a:endParaRPr lang="fr-FR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Anouck Champion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Florent Couturier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Thomas Francisco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Marleen </a:t>
                      </a:r>
                      <a:r>
                        <a:rPr lang="fr-FR" sz="1000" b="0" dirty="0" err="1">
                          <a:solidFill>
                            <a:srgbClr val="C00000"/>
                          </a:solidFill>
                        </a:rPr>
                        <a:t>Hanzig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Marie-Gabrielle</a:t>
                      </a: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Harribey*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Coline Lehnhoff</a:t>
                      </a:r>
                      <a:endParaRPr lang="fr-FR" sz="1000" b="0" i="0" u="none" strike="noStrike" baseline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Fernanda Neves Lima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Maurane Rakotoarisoa</a:t>
                      </a:r>
                    </a:p>
                    <a:p>
                      <a:pPr algn="l" fontAlgn="ctr"/>
                      <a:r>
                        <a:rPr lang="fr-FR" sz="1000" b="1" i="0" u="none" strike="noStrike" noProof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Post-doctorant.e.s</a:t>
                      </a: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Eduardo Vicente Bartoli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baseline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Chloé Robert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CDD</a:t>
                      </a:r>
                      <a:endParaRPr lang="fr-FR" sz="10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Laura Martinez-Anton*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Isabelle Lesur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 err="1">
                          <a:solidFill>
                            <a:srgbClr val="C00000"/>
                          </a:solidFill>
                        </a:rPr>
                        <a:t>Sterenn</a:t>
                      </a: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fr-FR" sz="1000" b="0" dirty="0" err="1">
                          <a:solidFill>
                            <a:srgbClr val="C00000"/>
                          </a:solidFill>
                        </a:rPr>
                        <a:t>Efflam</a:t>
                      </a:r>
                      <a:r>
                        <a:rPr lang="fr-FR" sz="1000" b="0" dirty="0">
                          <a:solidFill>
                            <a:srgbClr val="C00000"/>
                          </a:solidFill>
                        </a:rPr>
                        <a:t>*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David Soulema*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023911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A50E43B0-9415-C3FD-B3A9-37E65B86D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07424"/>
              </p:ext>
            </p:extLst>
          </p:nvPr>
        </p:nvGraphicFramePr>
        <p:xfrm>
          <a:off x="3891806" y="5559274"/>
          <a:ext cx="4646619" cy="1289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4">
                  <a:extLst>
                    <a:ext uri="{9D8B030D-6E8A-4147-A177-3AD203B41FA5}">
                      <a16:colId xmlns:a16="http://schemas.microsoft.com/office/drawing/2014/main" val="2141948488"/>
                    </a:ext>
                  </a:extLst>
                </a:gridCol>
                <a:gridCol w="1175310">
                  <a:extLst>
                    <a:ext uri="{9D8B030D-6E8A-4147-A177-3AD203B41FA5}">
                      <a16:colId xmlns:a16="http://schemas.microsoft.com/office/drawing/2014/main" val="125674142"/>
                    </a:ext>
                  </a:extLst>
                </a:gridCol>
                <a:gridCol w="896769">
                  <a:extLst>
                    <a:ext uri="{9D8B030D-6E8A-4147-A177-3AD203B41FA5}">
                      <a16:colId xmlns:a16="http://schemas.microsoft.com/office/drawing/2014/main" val="909213704"/>
                    </a:ext>
                  </a:extLst>
                </a:gridCol>
                <a:gridCol w="1514996">
                  <a:extLst>
                    <a:ext uri="{9D8B030D-6E8A-4147-A177-3AD203B41FA5}">
                      <a16:colId xmlns:a16="http://schemas.microsoft.com/office/drawing/2014/main" val="2621541126"/>
                    </a:ext>
                  </a:extLst>
                </a:gridCol>
              </a:tblGrid>
              <a:tr h="22671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TRANSVERSALITES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94792"/>
                  </a:ext>
                </a:extLst>
              </a:tr>
              <a:tr h="222837"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Qualité</a:t>
                      </a:r>
                      <a:endParaRPr lang="fr-FR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Prévention</a:t>
                      </a:r>
                      <a:endParaRPr lang="fr-F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Animation S&amp;T </a:t>
                      </a:r>
                      <a:endParaRPr lang="fr-FR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Chargés de mission </a:t>
                      </a:r>
                      <a:endParaRPr lang="fr-FR" sz="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2510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Philippe Chaumeil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Jennifer Dudit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François Ehrenmann</a:t>
                      </a:r>
                    </a:p>
                    <a:p>
                      <a:endParaRPr lang="fr-FR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Christophe Boury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Olivier Bonnard</a:t>
                      </a:r>
                    </a:p>
                    <a:p>
                      <a:pPr lvl="0">
                        <a:defRPr/>
                      </a:pPr>
                      <a:r>
                        <a:rPr lang="fr-FR" sz="800" dirty="0">
                          <a:solidFill>
                            <a:schemeClr val="tx1"/>
                          </a:solidFill>
                        </a:rPr>
                        <a:t>Laura Capaldi (resp.)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Gaëlle Capdeville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Benjamin Dencausse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Fanny Robledo-Garcia</a:t>
                      </a:r>
                      <a:endParaRPr lang="fr-FR" sz="8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/>
                        <a:t>Pierre Gastou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Simon Labarthe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Méline Saubin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Raphaël Ségura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Soizig Le Stradic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Arndt Hampe (Europe)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Philippe Chaumeil (RSE)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Franck Salin (RSE)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Séverin Jouveau (Handicap)</a:t>
                      </a:r>
                    </a:p>
                    <a:p>
                      <a:r>
                        <a:rPr lang="fr-FR" sz="800" dirty="0"/>
                        <a:t>Fabien Polese (Cybersécurité)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29341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9678554" y="6624958"/>
            <a:ext cx="24224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noProof="1">
                <a:hlinkClick r:id="rId5"/>
              </a:rPr>
              <a:t>https://www6.bordeaux-aquitaine.inrae.fr/biogeco/</a:t>
            </a:r>
            <a:r>
              <a:rPr lang="fr-FR" sz="800" noProof="1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2255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49573</TotalTime>
  <Words>1032</Words>
  <Application>Microsoft Office PowerPoint</Application>
  <PresentationFormat>Grand écran</PresentationFormat>
  <Paragraphs>233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Présentation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Myriam Heuertz</dc:creator>
  <cp:lastModifiedBy>Sandrine Gardet</cp:lastModifiedBy>
  <cp:revision>165</cp:revision>
  <cp:lastPrinted>2025-02-02T16:19:29Z</cp:lastPrinted>
  <dcterms:created xsi:type="dcterms:W3CDTF">2024-02-05T10:40:58Z</dcterms:created>
  <dcterms:modified xsi:type="dcterms:W3CDTF">2026-10-20T08:28:25Z</dcterms:modified>
</cp:coreProperties>
</file>